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58" r:id="rId6"/>
    <p:sldId id="259" r:id="rId7"/>
    <p:sldId id="263" r:id="rId8"/>
    <p:sldId id="260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9900"/>
    <a:srgbClr val="00B492"/>
    <a:srgbClr val="00C8A2"/>
    <a:srgbClr val="00FFCC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50" autoAdjust="0"/>
  </p:normalViewPr>
  <p:slideViewPr>
    <p:cSldViewPr>
      <p:cViewPr varScale="1">
        <p:scale>
          <a:sx n="69" d="100"/>
          <a:sy n="69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14924-8105-4697-BE23-27CF8DFC640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60130-2BE8-43F6-9C10-DE34AA303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07A23-667C-42B9-A1AA-2E21AD55D309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C9C3-2B0D-494F-BE2B-9E5C80D27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7DFD9-0480-4416-ABE9-F7DFA295C96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4168-3495-45F1-A7F5-F4FE489F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A8E5B-F41B-477E-91B1-5FECE498E83A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802A-8278-4254-BB11-41E850F5B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1BDBA-9247-478E-9633-25EA8DBCC4BC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5F807-4878-486B-8026-5364C206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56925-5D3C-4221-9C9B-63E83E916AF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0A75-3947-463E-8D06-E71570810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B992-3EA1-4416-B468-6CD1FD888EA0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18B5F-5878-42D4-966D-2D1E0D43F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4851-47B7-4CFC-91DF-5F5D923F792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86F6-2597-43F8-9366-BD4AD57FA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C741A-0B56-458A-9719-9675DB0CD5E8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0677-C6FC-46CD-9156-DB7472B11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28C01-F8D0-4E5A-A329-3C52B65EB8C3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72DC0-F4D8-417A-85E0-526A3B397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4EA5A-F684-49B8-B2D8-02A44ECBAFEB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2524D-C2BD-43EA-B85B-74E064533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ACAF4-A7AF-4C82-AF2F-044760FE157E}" type="datetimeFigureOut">
              <a:rPr lang="ru-RU"/>
              <a:pPr>
                <a:defRPr/>
              </a:pPr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AB1864-F287-4E93-B9BD-9A6A50EEE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3D-graphics_Floral_patterns_025103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051" name="Рисунок 6" descr="_гл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4500862" cy="345638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683568" y="3789040"/>
            <a:ext cx="78120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Monotype Corsiva" pitchFamily="66" charset="0"/>
              </a:rPr>
              <a:t>Техника ЭБРУ</a:t>
            </a:r>
            <a:endParaRPr lang="ru-RU" sz="9600" b="1" dirty="0">
              <a:solidFill>
                <a:schemeClr val="bg2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548680"/>
            <a:ext cx="511256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Анализируя диагностику, проведенную  в конце учебного года, отметили положительные результаты: воспитанники, посещавшие кружок «Волшебные краски Эбру», показали достаточно высокий уровень развития фантазийного мышления и воображения. Дети стали более любознательными на занятиях, предполагающих активное участие творческой составляющей. </a:t>
            </a:r>
            <a:r>
              <a:rPr lang="ru-RU" sz="1600" b="1" dirty="0">
                <a:solidFill>
                  <a:srgbClr val="002060"/>
                </a:solidFill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</a:rPr>
              <a:t> свободной деятельности дети чаще проявляют творческую инициативу и гибкость мышления для развития игрового сюжета. </a:t>
            </a:r>
          </a:p>
          <a:p>
            <a:pPr algn="just"/>
            <a:endParaRPr lang="ru-RU" sz="1600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   </a:t>
            </a:r>
            <a:endParaRPr lang="ru-RU" dirty="0"/>
          </a:p>
        </p:txBody>
      </p:sp>
      <p:pic>
        <p:nvPicPr>
          <p:cNvPr id="5" name="Рисунок 4" descr="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4077072"/>
            <a:ext cx="2915816" cy="2602515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  <p:pic>
        <p:nvPicPr>
          <p:cNvPr id="6" name="Рисунок 5" descr="52.jpg"/>
          <p:cNvPicPr>
            <a:picLocks noChangeAspect="1"/>
          </p:cNvPicPr>
          <p:nvPr/>
        </p:nvPicPr>
        <p:blipFill>
          <a:blip r:embed="rId4" cstate="print"/>
          <a:srcRect t="25850" r="12889"/>
          <a:stretch>
            <a:fillRect/>
          </a:stretch>
        </p:blipFill>
        <p:spPr>
          <a:xfrm>
            <a:off x="251520" y="1412776"/>
            <a:ext cx="3297610" cy="2947801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755576" y="2276872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3D-graphics_Floral_patterns_025103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1484784"/>
            <a:ext cx="756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Техника Эбру как средство развития творческих способностей старших дошкольников через реализацию программ дополнительного образования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08518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Педагог первой квалификационной категории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МБДОУ «Детский сад № 22» г. Владимира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Андрианова Екатерина Сергеевна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08"/>
            <a:ext cx="9144000" cy="6858000"/>
          </a:xfrm>
          <a:prstGeom prst="rect">
            <a:avLst/>
          </a:prstGeom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923928" y="764704"/>
            <a:ext cx="504056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Calibri" pitchFamily="34" charset="0"/>
              </a:rPr>
              <a:t>	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проведенной диагностики творческих способностей детей  в начале учебного года (диагностика воображения дошкольника на примере методик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В.Синельникова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В.Кудрявцева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О.М.Дьяченко) отметили недостаточный  (низкий) уровень творческого воображения.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 ООП ДО педагоги проводят в комплексе занятия по художественно - эстетическому развитию, используя элементы программы ТРИЗ. Но, реализуемый через ООП ДО этот компонент, оказался, недостаточным.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Поэтому, стали искать новые формы работы, позволяющие развивать и совершенствовать уровень воображения, творческой фантазии воспитанников.</a:t>
            </a:r>
          </a:p>
          <a:p>
            <a:pPr algn="just"/>
            <a:endParaRPr lang="ru-RU" sz="2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pic>
        <p:nvPicPr>
          <p:cNvPr id="5" name="Рисунок 4" descr="изображение_viber_2021-03-22_12-31-23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3621221" cy="6048672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4" descr="image_image_556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0728"/>
            <a:ext cx="3203848" cy="4179687"/>
          </a:xfrm>
          <a:prstGeom prst="ellipse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912" y="836712"/>
            <a:ext cx="5040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Изучив методический материал по использованию нетрадиционных техник рисования для развития творческих способностей дошкольников,  остановили свое внимание на технике рисования красками по воде «ЭБРУ».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Плюсы ее в том, что она очень гибкая. Такая техника в рисовании позволяет детям чувствовать себя успешными в  деятельности, потому что результат всегда получается интересным и неповторимым даже у ребенка, не умеющего рисовать. Р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исование в этой технике </a:t>
            </a:r>
            <a:r>
              <a:rPr lang="ru-RU" sz="1600" b="1" dirty="0">
                <a:solidFill>
                  <a:srgbClr val="002060"/>
                </a:solidFill>
                <a:cs typeface="Times New Roman" pitchFamily="18" charset="0"/>
              </a:rPr>
              <a:t>– это способ самовыражения, общения с самим собой, отличное средство для взгляда на мир другими глазами, открытие в себе новых возможностей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. Оно вызывает удовольствие и радость от работы.</a:t>
            </a:r>
            <a:endParaRPr lang="ru-RU" sz="16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Занятия в технике рисования Эбру позволяют развивать творческое воображение, умение фантазировать.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Минусы ее заключаются в дороговизне материалов. Все же решили пробовать.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8709"/>
            <a:ext cx="9144000" cy="6858000"/>
          </a:xfrm>
          <a:prstGeom prst="rect">
            <a:avLst/>
          </a:prstGeom>
        </p:spPr>
      </p:pic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395536" y="476672"/>
            <a:ext cx="4572000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успешной реализации задуманного обустроили среду:</a:t>
            </a:r>
          </a:p>
          <a:p>
            <a:pPr algn="just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оборудовали отдельное помещение, эстетично его оформив;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приобрели наборы Эбру (краски Арт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Деко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веерные кисти, шило, лотки, загуститель, бумага, гребни, салфетки для просушки и др.);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разработали «Программу дополнительного образования детей старшего дошкольного возраста по художественной направленности «Волшебные краски Эбру» (она рассчитана на 2 года, с 5 до 6 и с 6 до 7лет);</a:t>
            </a:r>
          </a:p>
          <a:p>
            <a:pPr marL="285750" indent="-285750" algn="just">
              <a:buFontTx/>
              <a:buChar char="-"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составили календарно – тематический план.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первом (вводном) занятии познакомили воспитанников с техникой рисования по воде, используя презентации, рассмотрели инструменты, необходимые для рисования. Увидели подборку рисунков других детей и  воспитателей.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pic>
        <p:nvPicPr>
          <p:cNvPr id="7" name="Рисунок 6" descr="2d0ba914ab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84784"/>
            <a:ext cx="3707904" cy="2982411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539552" y="1356017"/>
            <a:ext cx="5184576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4"/>
                </a:solidFill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Последующие занятия проходили 1 раз в неделю, во второй половине дня. Темы, согласно разработанному плану, посвящены временам года, например, «Веселый дождик», «Морозные узоры», «Цветочная поляна». Также, календарным праздничным датам «Елочные игрушки», «Подарок маме», «Незнакомый космос».</a:t>
            </a:r>
            <a:r>
              <a:rPr lang="ru-RU" sz="17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Одно занятие в конце месяца обязательно посвящали свободной теме, по выбору детей.</a:t>
            </a:r>
          </a:p>
          <a:p>
            <a:pPr algn="just"/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Из</a:t>
            </a:r>
            <a:r>
              <a:rPr lang="ru-RU" sz="17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cs typeface="Times New Roman" pitchFamily="18" charset="0"/>
              </a:rPr>
              <a:t>созданных детьми рисунков оформляли творческие выставки для родителей, украшали тематическими рисунками музыкальный зал к праздникам. В качестве подарка дети преподносили свои рисунки друзьям из  группы на дни рождения, поздравляли мам с 8 Марта.</a:t>
            </a:r>
            <a:endParaRPr lang="ru-RU" sz="1700" b="1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8" name="Рисунок 7" descr="e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980728"/>
            <a:ext cx="3220800" cy="4509120"/>
          </a:xfrm>
          <a:prstGeom prst="diamond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043608" y="369242"/>
            <a:ext cx="7021289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Дети с удовольствием занимались в кружке. В течении этого учебного года детей в кружке прибавилось. Планируем увеличить количество занятий для нескольких подгрупп.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Спонтанность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узоров и перетекание красок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каждый раз создавали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волшебную атмосферу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праздника, а море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восторга от волшебного превращения красочных узоров с воды на бумагу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остались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яркой палитрой в памяти!</a:t>
            </a:r>
          </a:p>
        </p:txBody>
      </p:sp>
      <p:pic>
        <p:nvPicPr>
          <p:cNvPr id="5" name="Рисунок 4" descr="ЭБРУ.jpg"/>
          <p:cNvPicPr>
            <a:picLocks noChangeAspect="1"/>
          </p:cNvPicPr>
          <p:nvPr/>
        </p:nvPicPr>
        <p:blipFill>
          <a:blip r:embed="rId3" cstate="print"/>
          <a:srcRect l="9450" t="4588" r="10226" b="3659"/>
          <a:stretch>
            <a:fillRect/>
          </a:stretch>
        </p:blipFill>
        <p:spPr>
          <a:xfrm>
            <a:off x="4788024" y="2420888"/>
            <a:ext cx="3213357" cy="2520280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  <p:pic>
        <p:nvPicPr>
          <p:cNvPr id="7" name="Рисунок 6" descr="bcbcac66d4f77224dcf666acb04fbb5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492896"/>
            <a:ext cx="3419872" cy="2564904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1268760"/>
            <a:ext cx="489654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 ходе занятий в кружке отметили  следующий момент. Так как техника </a:t>
            </a:r>
            <a:r>
              <a:rPr lang="ru-RU" sz="1600" b="1" dirty="0" smtClean="0">
                <a:solidFill>
                  <a:srgbClr val="002060"/>
                </a:solidFill>
              </a:rPr>
              <a:t>ЭБРУ напоминает собой медиативное движение, расслабляющее, успокаивающее и снимающее нервное напряжение, то такие занятия прекрасно подошли для двоих беспокойных детей, которые посещали кружок. Они научились концентрировать внимание, полностью отдаваясь рисованию. Так приятно с головой погружаться в мир образов, красок и собственных эмоций.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Волшебные узоры, экзотические растения, космические дали появляются сами собой – это ли ни есть чудо.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0daa79d257ed77da69c5ff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3225980" cy="2416125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7447-persik-liniya-vizualnoe_iskusstvo-dell-kozha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692696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7030A0"/>
                </a:solidFill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</a:rPr>
              <a:t>Помня о том, что развитие мышления и воображения давно поделены психологами на этапы, категории и стадии, каждый ребенок индивидуален и не похож на других. Следовательно, диагностику воображения дошкольников и методику </a:t>
            </a:r>
            <a:r>
              <a:rPr lang="ru-RU" sz="1600" b="1" smtClean="0">
                <a:solidFill>
                  <a:srgbClr val="002060"/>
                </a:solidFill>
              </a:rPr>
              <a:t>мы применяли </a:t>
            </a:r>
            <a:r>
              <a:rPr lang="ru-RU" sz="1600" b="1" dirty="0" smtClean="0">
                <a:solidFill>
                  <a:srgbClr val="002060"/>
                </a:solidFill>
              </a:rPr>
              <a:t>индивидуально.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В детском саду мы используем методические задания: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О.М.Дьяченко «Сочини сказку», «Дорисуй фигуру»  (способность создавать оригинальные образы, развитие творческого воображения);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В.Синельников, В. Кудрявцев «Солнце в комнате», «Как спасти зайку?» (исследование творческой инициативы, способности к поиску творческих решений);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Т.Д. Марцинковская «Нарисуй что-нибудь».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</a:rPr>
              <a:t>  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изображение_viber_2021-03-22_12-10-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68760"/>
            <a:ext cx="3493318" cy="3212976"/>
          </a:xfrm>
          <a:prstGeom prst="ellipse">
            <a:avLst/>
          </a:prstGeom>
          <a:ln w="381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3308</TotalTime>
  <Words>692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Acer</cp:lastModifiedBy>
  <cp:revision>84</cp:revision>
  <dcterms:created xsi:type="dcterms:W3CDTF">2018-01-30T09:37:10Z</dcterms:created>
  <dcterms:modified xsi:type="dcterms:W3CDTF">2021-09-29T09:10:36Z</dcterms:modified>
</cp:coreProperties>
</file>