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handoutMasterIdLst>
    <p:handoutMasterId r:id="rId22"/>
  </p:handoutMasterIdLst>
  <p:sldIdLst>
    <p:sldId id="256" r:id="rId2"/>
    <p:sldId id="275" r:id="rId3"/>
    <p:sldId id="277" r:id="rId4"/>
    <p:sldId id="276" r:id="rId5"/>
    <p:sldId id="278" r:id="rId6"/>
    <p:sldId id="279" r:id="rId7"/>
    <p:sldId id="280" r:id="rId8"/>
    <p:sldId id="283" r:id="rId9"/>
    <p:sldId id="282" r:id="rId10"/>
    <p:sldId id="281" r:id="rId11"/>
    <p:sldId id="284" r:id="rId12"/>
    <p:sldId id="260" r:id="rId13"/>
    <p:sldId id="259" r:id="rId14"/>
    <p:sldId id="263" r:id="rId15"/>
    <p:sldId id="264" r:id="rId16"/>
    <p:sldId id="265" r:id="rId17"/>
    <p:sldId id="266" r:id="rId18"/>
    <p:sldId id="267" r:id="rId19"/>
    <p:sldId id="26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7" autoAdjust="0"/>
  </p:normalViewPr>
  <p:slideViewPr>
    <p:cSldViewPr snapToGrid="0">
      <p:cViewPr varScale="1">
        <p:scale>
          <a:sx n="124" d="100"/>
          <a:sy n="124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18" y="478971"/>
            <a:ext cx="8055976" cy="2525486"/>
          </a:xfrm>
        </p:spPr>
        <p:txBody>
          <a:bodyPr>
            <a:noAutofit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Лего -конструирование </a:t>
            </a: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 детском саду.</a:t>
            </a: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          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7169" name="Picture 1" descr="C:\Users\Олег\Desktop\574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362" y="3403265"/>
            <a:ext cx="4941267" cy="34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248" y="126124"/>
            <a:ext cx="8502869" cy="62641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/>
              <a:t>Методы и приемы.  </a:t>
            </a:r>
          </a:p>
          <a:p>
            <a:pPr algn="ctr">
              <a:buNone/>
            </a:pP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93683" y="574127"/>
          <a:ext cx="8008883" cy="5679352"/>
        </p:xfrm>
        <a:graphic>
          <a:graphicData uri="http://schemas.openxmlformats.org/drawingml/2006/table">
            <a:tbl>
              <a:tblPr/>
              <a:tblGrid>
                <a:gridCol w="248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Методы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Приёмы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Наглядный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23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на занятиях готовых построек, демонстрация способов креп ления, приемов подбора деталей по размеру, форме, цвету, способы удержания их в руке или на столе.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Информационнорецептивный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23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Обследование LEGO деталей, которое предполагает подключение различных анализаторов (зрительных и тактильных) для знакомства с формой, определения пространственных соотношений между ними (на, под, слева, справа. Совместная деятельность педагога и ребёнка.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Репродуктивный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Воспроизводство знаний и способов деятельности (форма: собирание моделей и конструкций по образцу, беседа, упражнения по аналогу)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Практический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Использование детьми на практике полученных знаний и увиденных приемов работы.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Словесный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Краткое описание и объяснение действий, сопровождение и демонстрация образцов, разных вариантов моделей.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Проблемный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Постановка проблемы и поиск решения. Творческое использование готовых заданий (предметов), самостоятельное их преобразование.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Игровой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сюжета игр для организации детской деятельности, персонажей для обыгрывания сюжета.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Частично-поисковый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Решение проблемных задач с помощью педагога.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570" marR="30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80" y="683173"/>
            <a:ext cx="7780900" cy="84082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8914" name="Picture 2" descr="C:\Users\Олег\Desktop\Новая папка (2)\табл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6539"/>
            <a:ext cx="9143999" cy="514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8704" y="557048"/>
            <a:ext cx="5360275" cy="693683"/>
          </a:xfrm>
        </p:spPr>
        <p:txBody>
          <a:bodyPr>
            <a:noAutofit/>
          </a:bodyPr>
          <a:lstStyle/>
          <a:p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 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en-US" sz="1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4097" name="Picture 1" descr="008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 l="2193" t="1224"/>
          <a:stretch>
            <a:fillRect/>
          </a:stretch>
        </p:blipFill>
        <p:spPr bwMode="auto">
          <a:xfrm>
            <a:off x="1765738" y="1943100"/>
            <a:ext cx="5953125" cy="49149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828799" y="651641"/>
            <a:ext cx="5202621" cy="57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582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0" y="4729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Примеры для моделирования по образцу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702676" y="846083"/>
            <a:ext cx="5343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ЖИВОТНЫЕ</a:t>
            </a:r>
            <a:r>
              <a:rPr kumimoji="0" lang="ru-RU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80" y="683173"/>
            <a:ext cx="7780900" cy="840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cs typeface="Aharoni" pitchFamily="2" charset="-79"/>
              </a:rPr>
              <a:t>Примеры карточек-схем, инструкций и моделей </a:t>
            </a:r>
            <a:br>
              <a:rPr lang="ru-RU" sz="2200" dirty="0">
                <a:cs typeface="Aharoni" pitchFamily="2" charset="-79"/>
              </a:rPr>
            </a:br>
            <a:r>
              <a:rPr lang="ru-RU" sz="2200" dirty="0">
                <a:cs typeface="Aharoni" pitchFamily="2" charset="-79"/>
              </a:rPr>
              <a:t>для </a:t>
            </a:r>
            <a:r>
              <a:rPr lang="ru-RU" sz="2200" dirty="0" err="1">
                <a:cs typeface="Aharoni" pitchFamily="2" charset="-79"/>
              </a:rPr>
              <a:t>Лего-конструирования</a:t>
            </a:r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5" name="Picture 1" descr="C:\Users\Олег\Desktop\stolbik-i-zaborchik-600x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16" y="1291075"/>
            <a:ext cx="3139260" cy="1998662"/>
          </a:xfrm>
          <a:prstGeom prst="rect">
            <a:avLst/>
          </a:prstGeom>
          <a:noFill/>
        </p:spPr>
      </p:pic>
      <p:pic>
        <p:nvPicPr>
          <p:cNvPr id="6146" name="Picture 2" descr="C:\Users\Олег\Desktop\shema-figurok-446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726" y="1523807"/>
            <a:ext cx="2814947" cy="3786924"/>
          </a:xfrm>
          <a:prstGeom prst="rect">
            <a:avLst/>
          </a:prstGeom>
          <a:noFill/>
        </p:spPr>
      </p:pic>
      <p:pic>
        <p:nvPicPr>
          <p:cNvPr id="6147" name="Picture 3" descr="C:\Users\Олег\Desktop\stolb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724" y="4137103"/>
            <a:ext cx="2933831" cy="1862254"/>
          </a:xfrm>
          <a:prstGeom prst="rect">
            <a:avLst/>
          </a:prstGeom>
          <a:noFill/>
        </p:spPr>
      </p:pic>
      <p:pic>
        <p:nvPicPr>
          <p:cNvPr id="6148" name="Picture 4" descr="C:\Users\Олег\Desktop\lego-konstrukc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8080" y="1744663"/>
            <a:ext cx="25717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80" y="683173"/>
            <a:ext cx="7780900" cy="84082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482" name="Picture 2" descr="C:\Users\Олег\Desktop\lego-zhivotnye-416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067" y="977351"/>
            <a:ext cx="2920490" cy="4212247"/>
          </a:xfrm>
          <a:prstGeom prst="rect">
            <a:avLst/>
          </a:prstGeom>
          <a:noFill/>
        </p:spPr>
      </p:pic>
      <p:pic>
        <p:nvPicPr>
          <p:cNvPr id="20483" name="Picture 3" descr="C:\Users\Олег\Desktop\prosteyshie-shem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25" y="982647"/>
            <a:ext cx="5314951" cy="4286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80" y="683173"/>
            <a:ext cx="7780900" cy="84082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7873" y="34858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latin typeface="Cambria Math" pitchFamily="18" charset="0"/>
                <a:ea typeface="Cambria Math" pitchFamily="18" charset="0"/>
                <a:cs typeface="Aharoni" pitchFamily="2" charset="-79"/>
              </a:rPr>
              <a:t>Лего-игры</a:t>
            </a:r>
            <a:br>
              <a:rPr lang="ru-RU" sz="2800" dirty="0">
                <a:cs typeface="Aharoni" pitchFamily="2" charset="-79"/>
              </a:rPr>
            </a:br>
            <a:br>
              <a:rPr lang="ru-RU" sz="2800" dirty="0">
                <a:cs typeface="Aharoni" pitchFamily="2" charset="-79"/>
              </a:rPr>
            </a:br>
            <a:endParaRPr lang="ru-RU" sz="2800" dirty="0">
              <a:cs typeface="Aharoni" pitchFamily="2" charset="-79"/>
            </a:endParaRPr>
          </a:p>
        </p:txBody>
      </p:sp>
      <p:pic>
        <p:nvPicPr>
          <p:cNvPr id="21506" name="Picture 2" descr="C:\Users\Олег\Desktop\volshebnye-uzory-518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7" y="1393144"/>
            <a:ext cx="3935413" cy="4558393"/>
          </a:xfrm>
          <a:prstGeom prst="rect">
            <a:avLst/>
          </a:prstGeom>
          <a:noFill/>
        </p:spPr>
      </p:pic>
      <p:pic>
        <p:nvPicPr>
          <p:cNvPr id="21507" name="Picture 3" descr="C:\Users\Олег\Desktop\soberi-po-sheme-600x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345" y="1531620"/>
            <a:ext cx="4249726" cy="282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80" y="683173"/>
            <a:ext cx="7780900" cy="84082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2530" name="Picture 2" descr="C:\Users\Олег\Desktop\narisuy-detal-600x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0570" cy="3412827"/>
          </a:xfrm>
          <a:prstGeom prst="rect">
            <a:avLst/>
          </a:prstGeom>
          <a:noFill/>
        </p:spPr>
      </p:pic>
      <p:pic>
        <p:nvPicPr>
          <p:cNvPr id="22531" name="Picture 3" descr="C:\Users\Олег\Desktop\chislovaya-go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828" y="0"/>
            <a:ext cx="4174172" cy="3111655"/>
          </a:xfrm>
          <a:prstGeom prst="rect">
            <a:avLst/>
          </a:prstGeom>
          <a:noFill/>
        </p:spPr>
      </p:pic>
      <p:pic>
        <p:nvPicPr>
          <p:cNvPr id="22532" name="Picture 4" descr="C:\Users\Олег\Desktop\cepochka-600x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45" y="3766185"/>
            <a:ext cx="5715000" cy="245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80" y="683173"/>
            <a:ext cx="7780900" cy="84082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3554" name="Picture 2" descr="C:\Users\Олег\Desktop\risu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05" y="1025912"/>
            <a:ext cx="3441830" cy="4225460"/>
          </a:xfrm>
          <a:prstGeom prst="rect">
            <a:avLst/>
          </a:prstGeom>
          <a:noFill/>
        </p:spPr>
      </p:pic>
      <p:pic>
        <p:nvPicPr>
          <p:cNvPr id="23555" name="Picture 3" descr="C:\Users\Олег\Desktop\tablica-533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501" y="981307"/>
            <a:ext cx="3694938" cy="415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80" y="683173"/>
            <a:ext cx="7780900" cy="84082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4578" name="Picture 2" descr="C:\Users\Олег\Desktop\cifrovoy-kvadratik-526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" y="294640"/>
            <a:ext cx="5010150" cy="5715000"/>
          </a:xfrm>
          <a:prstGeom prst="rect">
            <a:avLst/>
          </a:prstGeom>
          <a:noFill/>
        </p:spPr>
      </p:pic>
      <p:pic>
        <p:nvPicPr>
          <p:cNvPr id="24579" name="Picture 3" descr="C:\Users\Олег\Desktop\cifry-427x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743" y="696270"/>
            <a:ext cx="3490292" cy="4904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80" y="683173"/>
            <a:ext cx="7780900" cy="84082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5602" name="Picture 2" descr="C:\Users\Олег\Desktop\cifrovye-dorozhki-526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18" y="639522"/>
            <a:ext cx="4522775" cy="5159058"/>
          </a:xfrm>
          <a:prstGeom prst="rect">
            <a:avLst/>
          </a:prstGeom>
          <a:noFill/>
        </p:spPr>
      </p:pic>
      <p:pic>
        <p:nvPicPr>
          <p:cNvPr id="25603" name="Picture 3" descr="C:\Users\Олег\Desktop\raznocvetnye-stolb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45" y="725091"/>
            <a:ext cx="3763072" cy="5023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052" y="467246"/>
            <a:ext cx="8015065" cy="5923044"/>
          </a:xfrm>
        </p:spPr>
        <p:txBody>
          <a:bodyPr>
            <a:normAutofit/>
          </a:bodyPr>
          <a:lstStyle/>
          <a:p>
            <a:pPr algn="just"/>
            <a:r>
              <a:rPr lang="ru-RU" sz="1400" dirty="0"/>
              <a:t>      Дошкольное детство – это возраст игры. Малыш, играя не только познает мир, но и выражает к нему свое отношение. Всегда ли мы, взрослые, внимательно и серьезно относимся к детской игре? Можем ли «на равных» играть с ребенком, выбираем ли для него наиболее интересную и полезную игрушку? Можем ли сделать так, чтобы игра стала действительно развивающим, воспитывающим и корригирующим средством? Помимо традиционных методик обучения в последнее время в педагогическом процессе все шире используются </a:t>
            </a:r>
            <a:r>
              <a:rPr lang="ru-RU" sz="1400" dirty="0" err="1"/>
              <a:t>ЛЕГО-технологии</a:t>
            </a:r>
            <a:r>
              <a:rPr lang="ru-RU" sz="1400" dirty="0"/>
              <a:t>. Одной из них является конструктивно-игровое средство ЛЕГО, обладающее рядом характеристик, значительно отличающих его от других конструкторов, прежде всего – большим диапазоном возможностей.  Конструктор — «</a:t>
            </a:r>
            <a:r>
              <a:rPr lang="ru-RU" sz="1400" dirty="0" err="1"/>
              <a:t>Лего</a:t>
            </a:r>
            <a:r>
              <a:rPr lang="ru-RU" sz="1400" dirty="0"/>
              <a:t>» появился в 50-х годах прошлого века «</a:t>
            </a:r>
            <a:r>
              <a:rPr lang="ru-RU" sz="1400" dirty="0" err="1"/>
              <a:t>Лего</a:t>
            </a:r>
            <a:r>
              <a:rPr lang="ru-RU" sz="1400" dirty="0"/>
              <a:t>» предложил детали, которые скреплялись между собой. В результате полученные постройки были прочными и устойчивыми,  Ведь с его помощью ребенок может осуществить любую свою мечту: построить машину, дом, город, корабль, куклу. Любой предмет можно сконструировать с помощью </a:t>
            </a:r>
            <a:r>
              <a:rPr lang="ru-RU" sz="1400" dirty="0" err="1"/>
              <a:t>Лего</a:t>
            </a:r>
            <a:r>
              <a:rPr lang="ru-RU" sz="1400" dirty="0"/>
              <a:t>! LEGO–конструирование способствует формированию умению учиться, добиваться результата, получать новые знания об окружающем мире, закладывает первые предпосылки учебной деятельности 3D-конструкций – это пространственная система познаний окружающего мира. В первую очередь данный вид конструирования направлен на развитие следующих процессов: </a:t>
            </a:r>
          </a:p>
          <a:p>
            <a:pPr algn="just"/>
            <a:r>
              <a:rPr lang="ru-RU" sz="1400" dirty="0"/>
              <a:t>1. Психическое развитие: формирование пространственного мышления, творческого воображения, долгосрочной памяти.</a:t>
            </a:r>
          </a:p>
          <a:p>
            <a:pPr algn="just"/>
            <a:r>
              <a:rPr lang="ru-RU" sz="1400" dirty="0"/>
              <a:t> 2. Физиологическое развитие: развитие мускулатуры рук и костной системы, мелкой моторики движений, координации рук и глаз. </a:t>
            </a:r>
          </a:p>
          <a:p>
            <a:pPr algn="just"/>
            <a:r>
              <a:rPr lang="ru-RU" sz="1400" dirty="0"/>
              <a:t>3. Развитие речи: активизация активного и пассивного словаря, монологической и диалогической речи.   Правильное руководство детской деятельностью со стороны взрослых оказывает самое благотворное влияние на развитие конструкторских способностей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Содержимое 3" descr="IMG_1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033" y="262759"/>
            <a:ext cx="3667453" cy="2750590"/>
          </a:xfrm>
        </p:spPr>
      </p:pic>
      <p:pic>
        <p:nvPicPr>
          <p:cNvPr id="13313" name="Picture 1" descr="C:\Users\Олег\Desktop\Новая папка (2)\IMG_1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287" y="304800"/>
            <a:ext cx="3936487" cy="2722179"/>
          </a:xfrm>
          <a:prstGeom prst="rect">
            <a:avLst/>
          </a:prstGeom>
          <a:noFill/>
        </p:spPr>
      </p:pic>
      <p:pic>
        <p:nvPicPr>
          <p:cNvPr id="13314" name="Picture 2" descr="C:\Users\Олег\Desktop\Новая папка (2)\IMG_1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809" y="3324361"/>
            <a:ext cx="3929524" cy="2947054"/>
          </a:xfrm>
          <a:prstGeom prst="rect">
            <a:avLst/>
          </a:prstGeom>
          <a:noFill/>
        </p:spPr>
      </p:pic>
      <p:pic>
        <p:nvPicPr>
          <p:cNvPr id="13315" name="Picture 3" descr="C:\Users\Олег\Desktop\Новая папка (2)\IMG_1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2607" y="3356387"/>
            <a:ext cx="3849071" cy="2886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0207" y="257039"/>
            <a:ext cx="8933793" cy="63434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/>
              <a:t>ПОЯСНИТЕЛЬНАЯ ЗАПИСКА</a:t>
            </a:r>
          </a:p>
          <a:p>
            <a:pPr algn="just">
              <a:buNone/>
            </a:pPr>
            <a:r>
              <a:rPr lang="ru-RU" sz="1400" dirty="0"/>
              <a:t>«Если ребёнок в детстве не научился  творить, то и в жизни он будет  только подражать и копировать»Л. Н. Толстой. Как добиться того, чтобы полученные знания помогали детям в жизни. Одним из вариантов помощи являются занятия, где дети комплексно используют свои знания.        Конструирование теснейшим образом связано с чувственным и интеллектуальным развитием ребенка. Особое значение оно имеет для совершенствования остроты зрения, точности </a:t>
            </a:r>
            <a:r>
              <a:rPr lang="ru-RU" sz="1400" dirty="0" err="1"/>
              <a:t>цветовосприятия</a:t>
            </a:r>
            <a:r>
              <a:rPr lang="ru-RU" sz="1400" dirty="0"/>
              <a:t>, тактильных качеств, развития мелкой мускулатуры кистей рук, восприятия формы и размеров объекта, пространства. Дети пробуют установить, на что похож предмет и чем он отличается от других; овладевают умением соизмерять ширину, длину, высоту предметов; начинают решать конструктивные задачи «на глаз»; развивают образное мышление; учатся представлять предметы в различных пространственных положениях, мысленно менять их взаимное расположение.  В процессе занятий идет работа над развитием  интеллекта воображения, мелкой моторики, творческих задатков, развитие диалогической и монологической речи, расширение словарного запаса. Особое внимание уделяется развитию логического и пространственного мышления. Дети учатся работать с предложенными инструкциями,    формируются  умения сотрудничать с партнером,   работать в коллективе. Простота в построении модели в сочетании с большими конструктивными возможностями конструктора позволяют детям в конце занятия увидеть сделанную своими руками модель, которая выполняет поставленную ими же самими задачу. Конструктор </a:t>
            </a:r>
            <a:r>
              <a:rPr lang="ru-RU" sz="1400" dirty="0" err="1"/>
              <a:t>Лего</a:t>
            </a:r>
            <a:r>
              <a:rPr lang="ru-RU" sz="1400" dirty="0"/>
              <a:t> предоставляет прекрасную возможность учиться ребенку на собственном опыте. Такие знания вызывают у детей желание двигаться по пути открытий и исследований, а любой признанный и оцененный успех добавляет уверенности в себе. </a:t>
            </a:r>
          </a:p>
          <a:p>
            <a:pPr>
              <a:buNone/>
            </a:pPr>
            <a:r>
              <a:rPr lang="ru-RU" sz="1400" dirty="0"/>
              <a:t> Задачи:	 1 развивать интерес к моделированию и конструированию, стимулировать детское техническое творчество;</a:t>
            </a:r>
          </a:p>
          <a:p>
            <a:pPr>
              <a:buNone/>
            </a:pPr>
            <a:r>
              <a:rPr lang="ru-RU" sz="1400" dirty="0"/>
              <a:t> 2	обучать конструированию по образцу, чертежу, заданной схеме, по замыслу; 		</a:t>
            </a:r>
          </a:p>
          <a:p>
            <a:pPr>
              <a:buNone/>
            </a:pPr>
            <a:r>
              <a:rPr lang="ru-RU" sz="1400" dirty="0"/>
              <a:t> 3 формировать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работу; 	</a:t>
            </a:r>
          </a:p>
          <a:p>
            <a:pPr>
              <a:buNone/>
            </a:pPr>
            <a:r>
              <a:rPr lang="ru-RU" sz="1400" dirty="0"/>
              <a:t>4 совершенствовать коммуникативные навыки детей при работе в паре, коллективе; 		</a:t>
            </a:r>
          </a:p>
          <a:p>
            <a:pPr>
              <a:buNone/>
            </a:pPr>
            <a:r>
              <a:rPr lang="ru-RU" sz="1400" dirty="0"/>
              <a:t> 5 развивать мелкую моторику рук, стимулируя в будущем общее речевое развитие и умственные способности. </a:t>
            </a:r>
          </a:p>
          <a:p>
            <a:pPr>
              <a:buNone/>
            </a:pPr>
            <a:r>
              <a:rPr lang="ru-RU" sz="12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052" y="467246"/>
            <a:ext cx="8015065" cy="59230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/>
              <a:t>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На занятиях используются три основных вида конструирования: по образцу, по условиям и по замыслу, а также дополнительные:   			</a:t>
            </a:r>
          </a:p>
          <a:p>
            <a:r>
              <a:rPr lang="ru-RU" sz="1400" dirty="0"/>
              <a:t> 1	Конструирование по образцу — когда детям предлагают образцы построек и показывают способы их воспроизведения. Данная форма  обучения обеспечивает детям прямую передачу готовых знаний, способов действий, основанных на подражании. Это важнейший этап обучения, где можно решать задачи, обеспечивающие переходы детей к самостоятельной поисковой деятельности творческого характера.					  </a:t>
            </a:r>
          </a:p>
          <a:p>
            <a:r>
              <a:rPr lang="ru-RU" sz="1400" dirty="0"/>
              <a:t>2 При конструировании по условиям — образца нет, задаются только условия, которым постройка должна соответствовать 				</a:t>
            </a:r>
          </a:p>
          <a:p>
            <a:r>
              <a:rPr lang="ru-RU" sz="1400" dirty="0"/>
              <a:t> 3  Конструирование по замыслу предполагает, что ребенок сам, без каких либо внешних ограничений, создаст образ будущего сооружения. Этот тип конструирования лучше остальных развивает творческие способности малыша.												</a:t>
            </a:r>
          </a:p>
          <a:p>
            <a:r>
              <a:rPr lang="ru-RU" sz="1400" dirty="0"/>
              <a:t> 4  Дополнительные: - Конструирование по модели – в качестве образца предъявляют модель, скрывающую от ребёнка очертание отдельных её элементов. Дети должны воспроизвести модель из имеющихся у них строительных материалов. Таким образом, детям дают задачу, но не дают способа её решения. - Конструирование по теме – актуализация и закрепление знаний и умений. 			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186" y="0"/>
            <a:ext cx="8954814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dirty="0"/>
          </a:p>
          <a:p>
            <a:pPr algn="ctr">
              <a:buNone/>
            </a:pPr>
            <a:endParaRPr lang="ru-RU" sz="1400" dirty="0"/>
          </a:p>
          <a:p>
            <a:pPr algn="ctr">
              <a:buNone/>
            </a:pPr>
            <a:endParaRPr lang="ru-RU" sz="1400" dirty="0"/>
          </a:p>
          <a:p>
            <a:pPr algn="ctr">
              <a:buNone/>
            </a:pPr>
            <a:r>
              <a:rPr lang="ru-RU" sz="1400" dirty="0"/>
              <a:t>ВОЗРАСТНЫЕ ОСОБЕННОСТИ ДЕТЕЙ </a:t>
            </a:r>
          </a:p>
          <a:p>
            <a:pPr>
              <a:buNone/>
            </a:pPr>
            <a:r>
              <a:rPr lang="ru-RU" sz="1400" dirty="0"/>
              <a:t>             Для младших групп (2-3 года) дается конструктор серии для малышей LEGO DUPLO, в нем кубики в восемь раз больше стандартных, следовательно, малыши не проглотят детали. Конструктор LEGO серии DUPLO цветной, радующий детей своей красочностью, обеспечивающий успешную работу с ним. При этом детям на третьем году жизни необходимо показать, как надо строить, роль ведущего всегда берет на себя взрослый, так как дети еще не могут распределить свои роли в игре. В младшей группе педагог выбирает самые простые игры, целью которых является закрепить цвет (синий, красный, желтый, зеленый) и форму (квадрат, прямоугольник) деталей конструктора ЛЕГО. Важно, чтобы первые детские постройки опирались на предметы, хорошо известные детям, — забор, ворота, стол, стул, домик, мост. Благодаря конструированию у детей развивается координация, движения становятся более точными, ловкими и уверенными. Большое значение в этом возрасте имеет приобщение детей к складыванию деталей конструктора </a:t>
            </a:r>
            <a:r>
              <a:rPr lang="ru-RU" sz="1400" dirty="0" err="1"/>
              <a:t>Лего</a:t>
            </a:r>
            <a:r>
              <a:rPr lang="ru-RU" sz="1400" dirty="0"/>
              <a:t> в коробки. При этом детям можно предложить разные виды игры. Например: собери по цвету, кто быстрее соберет в коробочку.										             Вторая младшая группа. Детям вторых младших групп (3-4 года) предложен конструктор LEGO DUPLO. Дети знакомятся  с основными деталями конструктора LEGO DUPLO), которые хорошо используются детьми при игре с постройкой дома, моста, мебели, лестницы, дороги, способами  скрепления кирпичиков,  у детей  формируется  умение  соотносить с образцом результаты собственных действий в конструировании объекта. В этом возрасте у детей появляется способ самовыражения — это «оживление» своих построек, придумывание сюжета и развертывания действий.	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/>
              <a:t>	             Средняя группа.</a:t>
            </a:r>
          </a:p>
          <a:p>
            <a:pPr>
              <a:buNone/>
            </a:pPr>
            <a:r>
              <a:rPr lang="ru-RU" sz="1400" dirty="0"/>
              <a:t>              В средней группе (с 4 до 5 лет) дети закрепляют навыки работы с конструктором LEGO,   на основе которых у них формируются новые. В этом возрасте дошкольники учатся не только работать по плану, но и самостоятельно определять этапы будущей постройки, учатся ее анализировать. Добавляется  форма работы — это конструирование по замыслу. Дети свободно экспериментируют со строительным материалом. В игре каждый ребенок может проявить свою индивидуальность, он сам выбирает тему постройки, сам придумывает конструкции, самостоятельно решает конструктивные задачи. При игре с конструктором ЛЕГО наиболее полно раскрываются индивидуальные особенности ребенка, выявляются его интересы и склонности, знания и представления.</a:t>
            </a:r>
          </a:p>
          <a:p>
            <a:pPr>
              <a:buNone/>
            </a:pPr>
            <a:r>
              <a:rPr lang="ru-RU" sz="1400" dirty="0"/>
              <a:t>		     Старшая группа. В старшей группе (с 5 до 6 лет) конструктивное творчество отличается содержательностью и техническим разнообразием,  дошкольники способны не только отбирать детали, но и создавать конструкции по образцу, схеме, чертежу и собственному замыслу. В старших группах дети делают сложные постройки: красивые небоскребы, замки, модели </a:t>
            </a:r>
            <a:r>
              <a:rPr lang="ru-RU" sz="1400" dirty="0" err="1"/>
              <a:t>автотехники</a:t>
            </a:r>
            <a:r>
              <a:rPr lang="ru-RU" sz="1400" dirty="0"/>
              <a:t> и т. д. К пяти годам дети уже способны замыслить довольно сложную конструкцию, называть ее и практически создавать.</a:t>
            </a:r>
          </a:p>
          <a:p>
            <a:pPr>
              <a:buNone/>
            </a:pPr>
            <a:r>
              <a:rPr lang="ru-RU" sz="1400" dirty="0"/>
              <a:t>	В старшем дошкольном возрасте поначалу лучше использовать уже знакомый детям конструктор LEGO </a:t>
            </a:r>
            <a:r>
              <a:rPr lang="ru-RU" sz="1400" dirty="0" err="1"/>
              <a:t>Duplo</a:t>
            </a:r>
            <a:r>
              <a:rPr lang="ru-RU" sz="1400" dirty="0"/>
              <a:t> (</a:t>
            </a:r>
            <a:r>
              <a:rPr lang="ru-RU" sz="1400" dirty="0" err="1"/>
              <a:t>Лего</a:t>
            </a:r>
            <a:r>
              <a:rPr lang="ru-RU" sz="1400" dirty="0"/>
              <a:t> Дупло). Необходимо ставить перед детьми проблемные задачи, направленные на развитие воображения и творчества. Детям можно предлагать конструирование по условиям: построить домик для фермера. Дети строят не только на основе показа способа крепления деталей, но и на основе самостоятельного анализа готового образца, умеют удерживать замысел будущей постройки. Для работы уже можно использовать более сложные наборы ЛЕГО. У детей появляется самостоятельность при решении творческих задач, развивается гибкость мышления. В течение года возрастает свобода в выборе сюжета, развивается речь, что особенно актуально для детей с ее нарушениями. Подготовительная группа. В подготовительной группе (с 6 до 7 лет)  формирование умения планировать свою постройку при помощи LEGO - конструктора  становится приоритетным.  Особое внимание уделяется  развитию  творческой фантазии детей: дети конструируют по воображению по предложенной теме и условиям. Таким образом, постройки становятся  более разнообразными и динамичными. В подготовительной к школе группе занятия носят более сложный характер, в них включают элементы экспериментирования, детей ставят в условия свободного выбора стратегии работы, проверки выбранного ими способа решения творческой задачи и его исправления. </a:t>
            </a:r>
            <a:r>
              <a:rPr lang="ru-RU" sz="1400" dirty="0" err="1"/>
              <a:t>Лего</a:t>
            </a:r>
            <a:r>
              <a:rPr lang="ru-RU" sz="1400" dirty="0"/>
              <a:t> – конструкторы современными педагогами причисляются к ряду игрушек, направленных на формирование умений успешно функционировать в социуме, способствующих освоению культурного богатства окружающего мира. 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1012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Ожидаемые результаты  :    						</a:t>
            </a:r>
          </a:p>
          <a:p>
            <a:r>
              <a:rPr lang="ru-RU" sz="1400" dirty="0"/>
              <a:t>1 Появится интерес к самостоятельному изготовлению построек, умение применять полученные знания при проектировании и сборке конструкций, познавательная активность, воображение, фантазия и творческая инициатива.			  </a:t>
            </a:r>
          </a:p>
          <a:p>
            <a:r>
              <a:rPr lang="ru-RU" sz="1400" dirty="0"/>
              <a:t>2 Сформируются конструкторские умения и навыки, умение анализировать предмет, выделять его характерные особенности, основные части, устанавливать связь между их назначением и строением. </a:t>
            </a:r>
          </a:p>
          <a:p>
            <a:r>
              <a:rPr lang="ru-RU" sz="1400" dirty="0"/>
              <a:t>3 Совершенствуются коммуникативные навыки детей при работе в паре, коллективе, распределении обязанностей. 						</a:t>
            </a:r>
          </a:p>
          <a:p>
            <a:r>
              <a:rPr lang="ru-RU" sz="1400" dirty="0"/>
              <a:t>4 Сформируются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 Дети будут иметь представления:  о деталях LEGO-конструктора и способах их соединений;  об устойчивости моделей в зависимости от ее формы и распределения веса;  о зависимости прочности конструкции от способа соединения ее отдельных элементов;  о связи между формой конструкции и ее функциями.				 Младшая группа (первая и вторая  младшая группа): </a:t>
            </a:r>
          </a:p>
          <a:p>
            <a:pPr>
              <a:buNone/>
            </a:pPr>
            <a:r>
              <a:rPr lang="ru-RU" sz="1400" dirty="0"/>
              <a:t>Первое полугодие:</a:t>
            </a:r>
          </a:p>
          <a:p>
            <a:pPr>
              <a:buNone/>
            </a:pPr>
            <a:r>
              <a:rPr lang="ru-RU" sz="1400" dirty="0"/>
              <a:t>Учить называть детали </a:t>
            </a:r>
            <a:r>
              <a:rPr lang="ru-RU" sz="1400" dirty="0" err="1"/>
              <a:t>лего</a:t>
            </a:r>
            <a:r>
              <a:rPr lang="ru-RU" sz="1400" dirty="0"/>
              <a:t>- конструктора (кирпичик, большой, поменьше, маленький, клювик, горка, мостик и др.);  Простейшему анализу сооружённых построек (выделять форму, величину, цвет постройки);  Выполнять простейшую конструкцию в соответствии с заданными условиями (ворота для машины); Сравнивать предметы по длине и ширине;  Обогащать речь словосочетаниями (дорожка красного цвета длинная (широкая));  Конструировать по образцу и условиям;  Различать по цвету и форме;  Развивать зрительно-моторную координацию при соединении деталей конструктора, добиваться точности в процессе операционных действий. </a:t>
            </a:r>
          </a:p>
          <a:p>
            <a:pPr>
              <a:buNone/>
            </a:pPr>
            <a:r>
              <a:rPr lang="ru-RU" sz="1400" dirty="0"/>
              <a:t>Второе полугодие:  Познакомить с новыми деталями </a:t>
            </a:r>
            <a:r>
              <a:rPr lang="ru-RU" sz="1400" dirty="0" err="1"/>
              <a:t>лего</a:t>
            </a:r>
            <a:r>
              <a:rPr lang="ru-RU" sz="1400" dirty="0"/>
              <a:t>- конструктора;  Учить воспроизводить в постройке знакомый предмет, находить его конструктивное решение;  Оформлять свой замысел путём предварительного называния будущей постройки;  Развивать и поддерживать замысел в процессе развёртывания конструктивной деятельности, помогать его осуществлять;  Формировать умение  использовать полученные знания в самостоятельных постройках по замыслу.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/>
              <a:t>Средняя группа:		</a:t>
            </a:r>
          </a:p>
          <a:p>
            <a:pPr>
              <a:buNone/>
            </a:pPr>
            <a:r>
              <a:rPr lang="ru-RU" sz="1400" dirty="0"/>
              <a:t> Первое полугодие: </a:t>
            </a:r>
          </a:p>
          <a:p>
            <a:r>
              <a:rPr lang="ru-RU" sz="1400" dirty="0"/>
              <a:t> Расширять и обогащать практический опыт детей в процессе конструирования; </a:t>
            </a:r>
          </a:p>
          <a:p>
            <a:r>
              <a:rPr lang="ru-RU" sz="1400" dirty="0"/>
              <a:t> Использовать специальные способы и приёмы с помощью наглядных моделей и схем;</a:t>
            </a:r>
          </a:p>
          <a:p>
            <a:r>
              <a:rPr lang="ru-RU" sz="1400" dirty="0"/>
              <a:t>  Учить определять изображённый на схеме предмет, указывать его функции; </a:t>
            </a:r>
          </a:p>
          <a:p>
            <a:r>
              <a:rPr lang="ru-RU" sz="1400" dirty="0"/>
              <a:t> Формировать представление, что схема несёт информацию не только о том, какой предмет на ней изображён, но и какой материал необходим для создания конструкции по схеме, а также о способе пространственного расположения деталей и их соединения; </a:t>
            </a:r>
          </a:p>
          <a:p>
            <a:r>
              <a:rPr lang="ru-RU" sz="1400" dirty="0"/>
              <a:t> Учить сравнивать графические модели, находить в них сходства и различия; </a:t>
            </a:r>
          </a:p>
          <a:p>
            <a:r>
              <a:rPr lang="ru-RU" sz="1400" dirty="0"/>
              <a:t> Формировать умение строить по схеме; </a:t>
            </a:r>
          </a:p>
          <a:p>
            <a:r>
              <a:rPr lang="ru-RU" sz="1400" dirty="0"/>
              <a:t> Учить сооружать постройки с перекрытиями, делать постройку прочной, точно соединять детали между собой; </a:t>
            </a:r>
          </a:p>
          <a:p>
            <a:r>
              <a:rPr lang="ru-RU" sz="1400" dirty="0"/>
              <a:t> Конструировать по замыслу, заранее обдумывать  содержание будущей постройки, называть её тему, давать её обще описание; </a:t>
            </a:r>
          </a:p>
          <a:p>
            <a:r>
              <a:rPr lang="ru-RU" sz="1400" dirty="0"/>
              <a:t>Развивать творческую инициативу и самостоятельность.	</a:t>
            </a:r>
          </a:p>
          <a:p>
            <a:pPr>
              <a:buNone/>
            </a:pPr>
            <a:r>
              <a:rPr lang="ru-RU" sz="1400" dirty="0"/>
              <a:t> Второе полугодие:	</a:t>
            </a:r>
          </a:p>
          <a:p>
            <a:r>
              <a:rPr lang="ru-RU" sz="1400" dirty="0"/>
              <a:t>Закреплять умение анализировать конструктивную и графическую модель; </a:t>
            </a:r>
          </a:p>
          <a:p>
            <a:r>
              <a:rPr lang="ru-RU" sz="1400" dirty="0"/>
              <a:t>Учить сооружать постройку в соответствии с размерами игрушек, для которых она предназначена; </a:t>
            </a:r>
          </a:p>
          <a:p>
            <a:r>
              <a:rPr lang="ru-RU" sz="1400" dirty="0"/>
              <a:t>Правильно называть детали </a:t>
            </a:r>
            <a:r>
              <a:rPr lang="ru-RU" sz="1400" dirty="0" err="1"/>
              <a:t>лего</a:t>
            </a:r>
            <a:r>
              <a:rPr lang="ru-RU" sz="1400" dirty="0"/>
              <a:t> – конструктора (кирпичик, клювик, горка, овал, кирпичик с колёсами и др.); </a:t>
            </a:r>
          </a:p>
          <a:p>
            <a:r>
              <a:rPr lang="ru-RU" sz="1400" dirty="0"/>
              <a:t>Продолжать закреплять умение соотносить реальную конструкцию со схемой; </a:t>
            </a:r>
          </a:p>
          <a:p>
            <a:r>
              <a:rPr lang="ru-RU" sz="1400" dirty="0"/>
              <a:t>Учить заранее обдумывать назначение будущей постройки, намечать цели деятельности;</a:t>
            </a:r>
          </a:p>
          <a:p>
            <a:r>
              <a:rPr lang="ru-RU" sz="1400" dirty="0"/>
              <a:t> Сравнивать полученную постройку с задуманной;</a:t>
            </a:r>
          </a:p>
          <a:p>
            <a:r>
              <a:rPr lang="ru-RU" sz="1400" dirty="0"/>
              <a:t> Развивать способность к контролю за качеством и результатом работы.</a:t>
            </a:r>
          </a:p>
          <a:p>
            <a:pPr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r>
              <a:rPr lang="ru-RU" sz="1400" dirty="0"/>
              <a:t>.  </a:t>
            </a:r>
          </a:p>
          <a:p>
            <a:pPr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cs typeface="Aharoni" pitchFamily="2" charset="-79"/>
              </a:rPr>
            </a:br>
            <a:br>
              <a:rPr lang="ru-RU" dirty="0"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7246"/>
            <a:ext cx="9144000" cy="59230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/>
              <a:t>                  Календарно – тематический планирование </a:t>
            </a:r>
          </a:p>
          <a:p>
            <a:pPr algn="just">
              <a:buNone/>
            </a:pPr>
            <a:r>
              <a:rPr lang="ru-RU" sz="1400" dirty="0"/>
              <a:t>            Обучение проходит в игровой форме по принципу «построй и играй». Темы занятий разнообразны по содержанию - от простой постройки по пошаговому образцу и показу педагога до творческих тематических работ по собственному замыслу детей. При создании постройки из </a:t>
            </a:r>
            <a:r>
              <a:rPr lang="ru-RU" sz="1400" dirty="0" err="1"/>
              <a:t>Лего</a:t>
            </a:r>
            <a:r>
              <a:rPr lang="ru-RU" sz="1400" dirty="0"/>
              <a:t> дети не только строят, но и выбирают верную последовательность действий, ориентируясь по технологическим картам; выбирают правильные приемы соединений, сочетают форму, цвет и пропорций.  Содержание программы Конструирование – один из излюбленных видов детской деятельности.  Отличительной особенностью такой деятельности  является самостоятельность  и творчество. Как правило, конструирование завершается игровой деятельностью. Созданные LEGO -постройки дети используют в - </a:t>
            </a:r>
            <a:r>
              <a:rPr lang="ru-RU" sz="1400" dirty="0" err="1"/>
              <a:t>в</a:t>
            </a:r>
            <a:r>
              <a:rPr lang="ru-RU" sz="1400" dirty="0"/>
              <a:t> играх-театрализациях; - в сюжетных играх; в экспериментировании; - используют LEGO -элементы в дидактических играх и упражнениях; - при подготовке к обучению грамоте; - ознакомлении с окружающим миром;   - в познании и других видах деятельности;              Так, последовательно, шаг за шагом, в виде разнообразных игровых, интегрированных, тематических занятий дети развивают свои конструкторские навыки, у детей  развивается  умение пользоваться схемами, инструкциями, чертежами, развивается логическое мышление, коммуникативные навыки. Формы организации  Индивидуальная работа с ребенком; Занятия проводятся по подгруппам – 8-10 детей. </a:t>
            </a:r>
          </a:p>
        </p:txBody>
      </p:sp>
      <p:pic>
        <p:nvPicPr>
          <p:cNvPr id="2049" name="Picture 1" descr="C:\Users\Олег\Desktop\Новая папка (2)\IMG_1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227" y="4222411"/>
            <a:ext cx="2671170" cy="2003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2623</Words>
  <Application>Microsoft Macintosh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Cambria Math</vt:lpstr>
      <vt:lpstr>Times New Roman</vt:lpstr>
      <vt:lpstr>Office Theme</vt:lpstr>
      <vt:lpstr> Лего -конструирование  в детском саду.           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            </vt:lpstr>
      <vt:lpstr>Примеры карточек-схем, инструкций и моделей  для Лего-конструирования  </vt:lpstr>
      <vt:lpstr>  </vt:lpstr>
      <vt:lpstr>  </vt:lpstr>
      <vt:lpstr>  </vt:lpstr>
      <vt:lpstr>  </vt:lpstr>
      <vt:lpstr>  </vt:lpstr>
      <vt:lpstr>  </vt:lpstr>
      <vt:lpstr> 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Microsoft Office User</cp:lastModifiedBy>
  <cp:revision>58</cp:revision>
  <dcterms:created xsi:type="dcterms:W3CDTF">2016-11-18T14:12:19Z</dcterms:created>
  <dcterms:modified xsi:type="dcterms:W3CDTF">2024-09-19T10:57:50Z</dcterms:modified>
</cp:coreProperties>
</file>